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C41"/>
    <a:srgbClr val="324A63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9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F32F5-F1E7-483C-8F70-40C26504E12B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5C65-E2BB-4050-A29F-25AF932F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64223-7992-4CE9-8308-2AF40F325BFF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744B3-1D8B-47B7-9AB6-1D49B206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2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44B3-1D8B-47B7-9AB6-1D49B206C4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-panor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BA4-7838-45EA-9137-2B1B85D6644E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04F84A-6B52-497E-8016-700F857ABBAE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6D870ED-6462-4B41-A390-8CAE15A074B8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7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0296DF4-ADA2-45FE-9CDA-58220BF504C9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7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984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1984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7DB8693-2B97-4544-8752-EF2A20F5B1BE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4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8FE00F2-B97C-46B1-A1CD-1F67BE49029D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6E70-D53B-405E-8F97-54F5BFBEEEB1}" type="datetime1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A34A362-4113-4CC9-8282-1CB29AD95C3A}" type="datetime1">
              <a:rPr lang="en-US" smtClean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A025-BD05-415F-94BA-3D474F23AD47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een-strip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180.png"/><Relationship Id="rId4" Type="http://schemas.openxmlformats.org/officeDocument/2006/relationships/image" Target="../media/image5.wmf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1835" y="3224023"/>
            <a:ext cx="7922491" cy="1611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baseline="0">
                <a:solidFill>
                  <a:srgbClr val="1B6917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C000"/>
                </a:solidFill>
                <a:ea typeface="+mj-ea"/>
              </a:rPr>
              <a:t>Dealing with Uncertainty in Statics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699" y="1690730"/>
                <a:ext cx="4981575" cy="4525963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mean value, can be estimated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smtClean="0">
                    <a:ea typeface="Cambria Math"/>
                  </a:rPr>
                  <a:t>How to estimate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has been discussed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called cumulative distribution function (CDF)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99" y="1690730"/>
                <a:ext cx="4981575" cy="4525963"/>
              </a:xfrm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01" y="1908257"/>
            <a:ext cx="4638124" cy="347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How to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Use Excel</a:t>
            </a:r>
          </a:p>
          <a:p>
            <a:pPr lvl="1"/>
            <a:r>
              <a:rPr lang="en-US" sz="3600" dirty="0" smtClean="0"/>
              <a:t>NORMDIST(</a:t>
            </a:r>
            <a:r>
              <a:rPr lang="en-US" sz="3600" dirty="0" err="1" smtClean="0"/>
              <a:t>x,mean,std,cumulative</a:t>
            </a:r>
            <a:r>
              <a:rPr lang="en-US" sz="3600" dirty="0" smtClean="0"/>
              <a:t>)</a:t>
            </a:r>
          </a:p>
          <a:p>
            <a:pPr lvl="1"/>
            <a:r>
              <a:rPr lang="en-US" sz="3600" dirty="0" smtClean="0"/>
              <a:t>Cumulative=true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5999018" cy="43068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moment (in </a:t>
            </a:r>
            <a:r>
              <a:rPr lang="en-US" sz="2400" dirty="0" err="1" smtClean="0"/>
              <a:t>N∙m</a:t>
            </a:r>
            <a:r>
              <a:rPr lang="en-US" sz="2400" dirty="0" smtClean="0"/>
              <a:t>) acting on a beam was recorded 20 times.</a:t>
            </a:r>
          </a:p>
          <a:p>
            <a:r>
              <a:rPr lang="en-US" sz="2400" dirty="0" smtClean="0"/>
              <a:t>Assume the moment is normally </a:t>
            </a:r>
          </a:p>
          <a:p>
            <a:pPr marL="0" indent="0">
              <a:buNone/>
            </a:pPr>
            <a:r>
              <a:rPr lang="en-US" sz="2400" dirty="0" smtClean="0"/>
              <a:t>    distributed.</a:t>
            </a:r>
          </a:p>
          <a:p>
            <a:r>
              <a:rPr lang="en-US" sz="2400" dirty="0" smtClean="0"/>
              <a:t>Questions</a:t>
            </a:r>
          </a:p>
          <a:p>
            <a:pPr marL="0" indent="0">
              <a:buNone/>
            </a:pPr>
            <a:r>
              <a:rPr lang="en-US" sz="2400" dirty="0" smtClean="0"/>
              <a:t>    - Mean =? </a:t>
            </a:r>
            <a:r>
              <a:rPr lang="en-US" sz="2400" dirty="0" err="1" smtClean="0"/>
              <a:t>Std</a:t>
            </a:r>
            <a:r>
              <a:rPr lang="en-US" sz="2400" dirty="0" smtClean="0"/>
              <a:t> = ?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What is the probability that the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beam has a moment greater than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1192.3 </a:t>
            </a:r>
            <a:r>
              <a:rPr lang="en-US" sz="2400" dirty="0" err="1" smtClean="0"/>
              <a:t>N∙m</a:t>
            </a:r>
            <a:r>
              <a:rPr lang="en-US" sz="24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22046"/>
              </p:ext>
            </p:extLst>
          </p:nvPr>
        </p:nvGraphicFramePr>
        <p:xfrm>
          <a:off x="6986153" y="522337"/>
          <a:ext cx="1891148" cy="563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33"/>
                <a:gridCol w="1207115"/>
              </a:tblGrid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1188.1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1195.1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1198.7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1196.3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1190.7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1193.9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1199.2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1197.7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1194.1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1196.9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1194.9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1199.1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1192.6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00" marR="7300" marT="7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Excel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b="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average moment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194.635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by AVERAGE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=3.276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STDEV</a:t>
                </a:r>
                <a:endParaRPr lang="en-US" i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en-US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&gt;1192.3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92.3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≤1192.3</m:t>
                        </m:r>
                      </m:e>
                    </m:d>
                  </m:oMath>
                </a14:m>
                <a:endParaRPr lang="en-US" sz="2400" i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=1−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NORMDIST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(1192.3,1194.635,3.276,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true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)=0.7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62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25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=1,2…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b="0" dirty="0" smtClean="0">
                    <a:latin typeface="Arial" panose="020B0604020202020204" pitchFamily="34" charset="0"/>
                  </a:rPr>
                  <a:t>independent</a:t>
                </a:r>
              </a:p>
              <a:p>
                <a:pPr lvl="1"/>
                <a:r>
                  <a:rPr lang="en-US" sz="2400" dirty="0" smtClean="0">
                    <a:latin typeface="Arial" panose="020B0604020202020204" pitchFamily="34" charset="0"/>
                  </a:rPr>
                  <a:t>The occurrence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 smtClean="0">
                    <a:latin typeface="Arial" panose="020B0604020202020204" pitchFamily="34" charset="0"/>
                  </a:rPr>
                  <a:t> does not affect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 smtClean="0"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+ …+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latin typeface="Cambria Math"/>
                      </a:rPr>
                      <m:t>𝑖</m:t>
                    </m:r>
                    <m:r>
                      <a:rPr lang="en-US" sz="2800" b="0" i="1" dirty="0" smtClean="0">
                        <a:latin typeface="Cambria Math"/>
                      </a:rPr>
                      <m:t>=1,2, …, </m:t>
                    </m:r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constants</a:t>
                </a:r>
              </a:p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</a:rPr>
                      <m:t>~</m:t>
                    </m:r>
                    <m:r>
                      <a:rPr lang="en-US" sz="2800" i="1"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+…+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613" y="1569219"/>
                <a:ext cx="8229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company plans to design a picnic table, which has a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75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a center of gravity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a man weighing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215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center of gravity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sits down in the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position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shown, determine the vertical reaction at each of the two legs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Will the table tip over? Neglect the thickness of the legs.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13" y="1569219"/>
                <a:ext cx="82296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185" t="-1847" r="-1111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75964" y="3952876"/>
            <a:ext cx="3105786" cy="2411693"/>
            <a:chOff x="3275964" y="4161014"/>
            <a:chExt cx="2160270" cy="1800124"/>
          </a:xfrm>
        </p:grpSpPr>
        <p:sp>
          <p:nvSpPr>
            <p:cNvPr id="13" name="Oval 12"/>
            <p:cNvSpPr/>
            <p:nvPr/>
          </p:nvSpPr>
          <p:spPr>
            <a:xfrm>
              <a:off x="3658869" y="4643614"/>
              <a:ext cx="1506855" cy="2413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3174" y="4834749"/>
              <a:ext cx="45085" cy="59245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6209" y="4886184"/>
              <a:ext cx="45085" cy="2774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15204" y="4886184"/>
              <a:ext cx="45085" cy="2774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2684" y="4827129"/>
              <a:ext cx="45085" cy="59245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8999" y="4949049"/>
              <a:ext cx="536575" cy="685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5964" y="5116689"/>
              <a:ext cx="536575" cy="685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8687212">
              <a:off x="3450906" y="5032552"/>
              <a:ext cx="172085" cy="1092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8687212">
              <a:off x="3576001" y="5028107"/>
              <a:ext cx="172085" cy="1092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8687212">
              <a:off x="3339146" y="5033822"/>
              <a:ext cx="172085" cy="1092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24249" y="4330559"/>
              <a:ext cx="45085" cy="584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62019" y="4388979"/>
              <a:ext cx="165100" cy="5187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3460749" y="4914124"/>
              <a:ext cx="438785" cy="5842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3456304" y="4971274"/>
              <a:ext cx="438785" cy="5842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3644899" y="4535029"/>
              <a:ext cx="255905" cy="584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3535044" y="5016994"/>
              <a:ext cx="6985" cy="74803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517264" y="4967464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3518564" y="4853422"/>
              <a:ext cx="376525" cy="2520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FFFFFF"/>
                  </a:solidFill>
                  <a:effectLst/>
                  <a:latin typeface="Calibri"/>
                  <a:ea typeface="SimSun"/>
                  <a:cs typeface="Times New Roman"/>
                </a:rPr>
                <a:t>G</a:t>
              </a:r>
              <a:r>
                <a:rPr lang="en-US" sz="1400" baseline="-25000" dirty="0">
                  <a:solidFill>
                    <a:srgbClr val="FFFFFF"/>
                  </a:solidFill>
                  <a:effectLst/>
                  <a:latin typeface="Calibri"/>
                  <a:ea typeface="SimSun"/>
                  <a:cs typeface="Times New Roman"/>
                </a:rPr>
                <a:t>M</a:t>
              </a:r>
              <a:endParaRPr lang="en-US" sz="1400" dirty="0">
                <a:effectLst/>
                <a:latin typeface="Calibri"/>
                <a:ea typeface="SimSun"/>
                <a:cs typeface="Times New Roman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399815" y="4730788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4444900" y="4580555"/>
              <a:ext cx="343535" cy="2336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FFFF"/>
                  </a:solidFill>
                  <a:effectLst/>
                  <a:latin typeface="Calibri"/>
                  <a:ea typeface="SimSun"/>
                  <a:cs typeface="Times New Roman"/>
                </a:rPr>
                <a:t>G</a:t>
              </a:r>
              <a:r>
                <a:rPr lang="en-US" sz="1600" baseline="-25000" dirty="0">
                  <a:solidFill>
                    <a:srgbClr val="FFFFFF"/>
                  </a:solidFill>
                  <a:effectLst/>
                  <a:latin typeface="Calibri"/>
                  <a:ea typeface="SimSun"/>
                  <a:cs typeface="Times New Roman"/>
                </a:rPr>
                <a:t>T</a:t>
              </a:r>
              <a:endParaRPr lang="en-US" sz="1600" dirty="0">
                <a:effectLst/>
                <a:latin typeface="Calibri"/>
                <a:ea typeface="SimSun"/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19674" y="5090654"/>
              <a:ext cx="416560" cy="723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62829" y="4954129"/>
              <a:ext cx="536575" cy="685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4340338" flipV="1">
              <a:off x="5113972" y="4979846"/>
              <a:ext cx="144780" cy="1758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4738428" flipV="1">
              <a:off x="5243829" y="4983974"/>
              <a:ext cx="135890" cy="127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48049" y="4161014"/>
              <a:ext cx="195580" cy="167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2777235">
              <a:off x="4084954" y="4761724"/>
              <a:ext cx="45085" cy="7664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8755078">
              <a:off x="4702174" y="4741404"/>
              <a:ext cx="45085" cy="7664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0" name="Straight Connector 39"/>
            <p:cNvCxnSpPr>
              <a:endCxn id="31" idx="4"/>
            </p:cNvCxnSpPr>
            <p:nvPr/>
          </p:nvCxnSpPr>
          <p:spPr>
            <a:xfrm flipV="1">
              <a:off x="4420537" y="4775873"/>
              <a:ext cx="1821" cy="983388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816984" y="5428474"/>
              <a:ext cx="0" cy="338455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005069" y="5443079"/>
              <a:ext cx="0" cy="321310"/>
            </a:xfrm>
            <a:prstGeom prst="line">
              <a:avLst/>
            </a:prstGeom>
            <a:ln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535044" y="5645644"/>
              <a:ext cx="28511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813174" y="5645644"/>
              <a:ext cx="61404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405629" y="5645644"/>
              <a:ext cx="5994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3519199" y="5690628"/>
              <a:ext cx="300677" cy="270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Times New Roman"/>
                  <a:ea typeface="SimSun"/>
                  <a:cs typeface="Times New Roman"/>
                </a:rPr>
                <a:t>7 in</a:t>
              </a:r>
              <a:endParaRPr lang="en-US" sz="1100" dirty="0">
                <a:effectLst/>
                <a:latin typeface="Calibri"/>
                <a:ea typeface="SimSun"/>
                <a:cs typeface="Times New Roman"/>
              </a:endParaRP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3946579" y="5686939"/>
              <a:ext cx="347233" cy="270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Times New Roman"/>
                  <a:ea typeface="SimSun"/>
                  <a:cs typeface="Times New Roman"/>
                </a:rPr>
                <a:t>22 in</a:t>
              </a:r>
              <a:endParaRPr lang="en-US" sz="1100" dirty="0">
                <a:effectLst/>
                <a:latin typeface="Calibri"/>
                <a:ea typeface="SimSun"/>
                <a:cs typeface="Times New Roman"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4536438" y="5689309"/>
              <a:ext cx="376557" cy="270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Times New Roman"/>
                  <a:ea typeface="SimSun"/>
                  <a:cs typeface="Times New Roman"/>
                </a:rPr>
                <a:t>22 in</a:t>
              </a:r>
              <a:endParaRPr lang="en-US" sz="1100" dirty="0">
                <a:effectLst/>
                <a:latin typeface="Calibri"/>
                <a:ea typeface="SimSun"/>
                <a:cs typeface="Times New Roman"/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3812539" y="5349352"/>
              <a:ext cx="292100" cy="270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1600" dirty="0">
                <a:effectLst/>
                <a:latin typeface="Calibri"/>
                <a:ea typeface="SimSun"/>
                <a:cs typeface="Times New Roman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4800281" y="5327191"/>
              <a:ext cx="409575" cy="270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1600" dirty="0">
                <a:effectLst/>
                <a:latin typeface="Calibri"/>
                <a:ea typeface="SimSun"/>
                <a:cs typeface="Times New Roman"/>
              </a:endParaRPr>
            </a:p>
          </p:txBody>
        </p:sp>
      </p:grpSp>
      <p:sp>
        <p:nvSpPr>
          <p:cNvPr id="51" name="Rectangle 12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13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3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cont.</a:t>
            </a:r>
            <a:endParaRPr 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60665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65329"/>
                <a:ext cx="80772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dirty="0" smtClean="0"/>
                  <a:t>                  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=0                                                             (1)  </m:t>
                        </m:r>
                      </m:e>
                    </m:nary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  	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44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=0               (2)</m:t>
                    </m:r>
                  </m:oMath>
                </a14:m>
                <a:endPara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0" dirty="0" smtClean="0"/>
                  <a:t>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=1.648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lb</m:t>
                    </m:r>
                    <m:r>
                      <a:rPr lang="en-US" sz="2000" b="0" i="1" smtClean="0">
                        <a:latin typeface="Cambria Math"/>
                      </a:rPr>
                      <m:t>                                                    (3)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positive,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table will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 tip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over.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65329"/>
                <a:ext cx="8077200" cy="4093428"/>
              </a:xfrm>
              <a:prstGeom prst="rect">
                <a:avLst/>
              </a:prstGeom>
              <a:blipFill rotWithShape="1">
                <a:blip r:embed="rId5"/>
                <a:stretch>
                  <a:fillRect l="-755" t="-595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824706" y="1587271"/>
            <a:ext cx="3176044" cy="2506464"/>
            <a:chOff x="2933210" y="1603712"/>
            <a:chExt cx="2579383" cy="268767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77505" y="3296864"/>
              <a:ext cx="0" cy="615187"/>
            </a:xfrm>
            <a:prstGeom prst="line">
              <a:avLst/>
            </a:prstGeom>
            <a:ln w="19050">
              <a:head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933210" y="1603712"/>
              <a:ext cx="2579383" cy="2687670"/>
              <a:chOff x="2933210" y="1603712"/>
              <a:chExt cx="2579383" cy="2687670"/>
            </a:xfrm>
          </p:grpSpPr>
          <p:cxnSp>
            <p:nvCxnSpPr>
              <p:cNvPr id="11" name="Straight Connector 10"/>
              <p:cNvCxnSpPr>
                <a:endCxn id="18" idx="3"/>
              </p:cNvCxnSpPr>
              <p:nvPr/>
            </p:nvCxnSpPr>
            <p:spPr>
              <a:xfrm flipH="1">
                <a:off x="5042479" y="3342231"/>
                <a:ext cx="3236" cy="584404"/>
              </a:xfrm>
              <a:prstGeom prst="line">
                <a:avLst/>
              </a:prstGeom>
              <a:ln w="19050">
                <a:head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2933210" y="1603712"/>
                <a:ext cx="2579383" cy="2687670"/>
                <a:chOff x="2933210" y="1603712"/>
                <a:chExt cx="2579383" cy="2687670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3677505" y="3684464"/>
                  <a:ext cx="703993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4381499" y="3684464"/>
                  <a:ext cx="664216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3380886" y="3684464"/>
                  <a:ext cx="296619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344983" y="3734852"/>
                  <a:ext cx="588839" cy="3624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latin typeface="Times New Roman"/>
                      <a:ea typeface="SimSun"/>
                      <a:cs typeface="Times New Roman"/>
                    </a:rPr>
                    <a:t>7 in</a:t>
                  </a:r>
                  <a:endParaRPr lang="en-US" sz="1100" dirty="0">
                    <a:effectLst/>
                    <a:latin typeface="Calibri"/>
                    <a:ea typeface="SimSun"/>
                    <a:cs typeface="Times New Roman"/>
                  </a:endParaRPr>
                </a:p>
              </p:txBody>
            </p:sp>
            <p:sp>
              <p:nvSpPr>
                <p:cNvPr id="1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782796" y="3734852"/>
                  <a:ext cx="588839" cy="3624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 smtClean="0">
                      <a:effectLst/>
                      <a:latin typeface="Times New Roman"/>
                      <a:ea typeface="SimSun"/>
                      <a:cs typeface="Times New Roman"/>
                    </a:rPr>
                    <a:t>22 </a:t>
                  </a:r>
                  <a:r>
                    <a:rPr lang="en-US" sz="1100" dirty="0">
                      <a:effectLst/>
                      <a:latin typeface="Times New Roman"/>
                      <a:ea typeface="SimSun"/>
                      <a:cs typeface="Times New Roman"/>
                    </a:rPr>
                    <a:t>in</a:t>
                  </a:r>
                  <a:endParaRPr lang="en-US" sz="1100" dirty="0">
                    <a:effectLst/>
                    <a:latin typeface="Calibri"/>
                    <a:ea typeface="SimSun"/>
                    <a:cs typeface="Times New Roman"/>
                  </a:endParaRPr>
                </a:p>
              </p:txBody>
            </p:sp>
            <p:sp>
              <p:nvSpPr>
                <p:cNvPr id="1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53640" y="3745429"/>
                  <a:ext cx="588839" cy="3624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 smtClean="0">
                      <a:effectLst/>
                      <a:latin typeface="Times New Roman"/>
                      <a:ea typeface="SimSun"/>
                      <a:cs typeface="Times New Roman"/>
                    </a:rPr>
                    <a:t>22 </a:t>
                  </a:r>
                  <a:r>
                    <a:rPr lang="en-US" sz="1100" dirty="0">
                      <a:effectLst/>
                      <a:latin typeface="Times New Roman"/>
                      <a:ea typeface="SimSun"/>
                      <a:cs typeface="Times New Roman"/>
                    </a:rPr>
                    <a:t>in</a:t>
                  </a:r>
                  <a:endParaRPr lang="en-US" sz="1100" dirty="0">
                    <a:effectLst/>
                    <a:latin typeface="Calibri"/>
                    <a:ea typeface="SimSun"/>
                    <a:cs typeface="Times New Roman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933210" y="1603712"/>
                  <a:ext cx="2579383" cy="2687670"/>
                  <a:chOff x="2933210" y="1603712"/>
                  <a:chExt cx="2579383" cy="2687670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3250404" y="2909887"/>
                    <a:ext cx="2262189" cy="47625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 rot="17652836">
                    <a:off x="3307131" y="2805854"/>
                    <a:ext cx="1112385" cy="37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 rot="15005424" flipV="1">
                    <a:off x="4317115" y="2819930"/>
                    <a:ext cx="1126518" cy="4571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33824" y="2286000"/>
                    <a:ext cx="895351" cy="47625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>
                  <a:xfrm flipH="1" flipV="1">
                    <a:off x="4371635" y="2957512"/>
                    <a:ext cx="9863" cy="954540"/>
                  </a:xfrm>
                  <a:prstGeom prst="line">
                    <a:avLst/>
                  </a:prstGeom>
                  <a:ln>
                    <a:head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3375865" y="2456430"/>
                    <a:ext cx="5021" cy="501082"/>
                  </a:xfrm>
                  <a:prstGeom prst="line">
                    <a:avLst/>
                  </a:prstGeom>
                  <a:ln w="19050">
                    <a:head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4401404" y="1784918"/>
                    <a:ext cx="5021" cy="671512"/>
                  </a:xfrm>
                  <a:prstGeom prst="line">
                    <a:avLst/>
                  </a:prstGeom>
                  <a:ln w="19050">
                    <a:head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 flipV="1">
                    <a:off x="3375865" y="2957512"/>
                    <a:ext cx="7220" cy="978352"/>
                  </a:xfrm>
                  <a:prstGeom prst="line">
                    <a:avLst/>
                  </a:prstGeom>
                  <a:ln>
                    <a:head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1314" y="3242045"/>
                    <a:ext cx="419948" cy="3624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effectLst/>
                        <a:latin typeface="Times New Roman"/>
                        <a:ea typeface="SimSun"/>
                        <a:cs typeface="Times New Roman"/>
                      </a:rPr>
                      <a:t>A</a:t>
                    </a:r>
                    <a:endParaRPr lang="en-US" sz="1600" dirty="0">
                      <a:effectLst/>
                      <a:latin typeface="Calibri"/>
                      <a:ea typeface="SimSun"/>
                      <a:cs typeface="Times New Roman"/>
                    </a:endParaRPr>
                  </a:p>
                </p:txBody>
              </p:sp>
              <p:sp>
                <p:nvSpPr>
                  <p:cNvPr id="29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3607" y="3253576"/>
                    <a:ext cx="419948" cy="3624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600" dirty="0" smtClean="0">
                        <a:effectLst/>
                        <a:latin typeface="Times New Roman"/>
                        <a:ea typeface="SimSun"/>
                        <a:cs typeface="Times New Roman"/>
                      </a:rPr>
                      <a:t>B</a:t>
                    </a:r>
                    <a:endParaRPr lang="en-US" sz="1600" dirty="0">
                      <a:effectLst/>
                      <a:latin typeface="Calibri"/>
                      <a:ea typeface="SimSun"/>
                      <a:cs typeface="Times New Roman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21451" y="1603712"/>
                        <a:ext cx="588839" cy="362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effectLst/>
                                      <a:latin typeface="Cambria Math" panose="02040503050406030204" pitchFamily="18" charset="0"/>
                                      <a:ea typeface="SimSu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>
                          <a:effectLst/>
                          <a:latin typeface="Calibri"/>
                          <a:ea typeface="SimSun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0" name="Text Box 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4321451" y="1603712"/>
                        <a:ext cx="588839" cy="362412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33210" y="2116580"/>
                        <a:ext cx="588839" cy="362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effectLst/>
                                      <a:latin typeface="Cambria Math" panose="02040503050406030204" pitchFamily="18" charset="0"/>
                                      <a:ea typeface="SimSu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𝑀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>
                          <a:effectLst/>
                          <a:latin typeface="Calibri"/>
                          <a:ea typeface="SimSun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Text Box 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933210" y="2116580"/>
                        <a:ext cx="588839" cy="362412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83085" y="3926635"/>
                        <a:ext cx="588839" cy="362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effectLst/>
                                      <a:latin typeface="Cambria Math" panose="02040503050406030204" pitchFamily="18" charset="0"/>
                                      <a:ea typeface="SimSu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𝐴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>
                          <a:effectLst/>
                          <a:latin typeface="Calibri"/>
                          <a:ea typeface="SimSun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2" name="Text Box 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383085" y="3926635"/>
                        <a:ext cx="588839" cy="362412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82921" y="3928970"/>
                        <a:ext cx="588839" cy="362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effectLst/>
                                      <a:latin typeface="Cambria Math" panose="02040503050406030204" pitchFamily="18" charset="0"/>
                                      <a:ea typeface="SimSu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>
                          <a:effectLst/>
                          <a:latin typeface="Calibri"/>
                          <a:ea typeface="SimSun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3" name="Text Box 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4782921" y="3928970"/>
                        <a:ext cx="588839" cy="362412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If Consider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Due to uncertainty in users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215,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lb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Due to </a:t>
                </a:r>
                <a:r>
                  <a:rPr lang="en-US" dirty="0">
                    <a:ea typeface="Cambria Math" panose="02040503050406030204" pitchFamily="18" charset="0"/>
                  </a:rPr>
                  <a:t>manufacturing uncertainty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75,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lb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are independent.</a:t>
                </a:r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probability that the table will tip over?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630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57250"/>
                <a:ext cx="8229600" cy="55435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Solution: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44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lb</a:t>
                </a:r>
                <a:r>
                  <a:rPr lang="en-US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(75,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lb</a:t>
                </a:r>
              </a:p>
              <a:p>
                <a:pPr marL="0" lvl="0" indent="0"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2∗44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=1.648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</m:oMath>
                </a14:m>
                <a:r>
                  <a:rPr lang="en-US" sz="2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2∗44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=0.834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If the table tips over,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The probability </a:t>
                </a:r>
                <a:r>
                  <a:rPr lang="en-US" sz="2400" dirty="0" smtClean="0"/>
                  <a:t>is therefore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NORMDIST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(0, 1.648, 0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.834,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True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=0.0241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The </a:t>
                </a:r>
                <a:r>
                  <a:rPr lang="en-US" sz="2400" dirty="0" smtClean="0"/>
                  <a:t>probability is about 2.4%.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57250"/>
                <a:ext cx="8229600" cy="5543549"/>
              </a:xfrm>
              <a:blipFill rotWithShape="1">
                <a:blip r:embed="rId3"/>
                <a:stretch>
                  <a:fillRect l="-1111" t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79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8750"/>
                <a:ext cx="8229600" cy="46399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Uncertainty always exists in applications of statics. </a:t>
                </a:r>
              </a:p>
              <a:p>
                <a:r>
                  <a:rPr lang="en-US" dirty="0" smtClean="0"/>
                  <a:t>We can </a:t>
                </a:r>
                <a:r>
                  <a:rPr lang="en-US" altLang="zh-CN" dirty="0" smtClean="0"/>
                  <a:t>use a probability </a:t>
                </a:r>
                <a:r>
                  <a:rPr lang="en-US" dirty="0" smtClean="0"/>
                  <a:t>distribution, including its mean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standard deviation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, to model uncertainty or randomness. </a:t>
                </a:r>
              </a:p>
              <a:p>
                <a:r>
                  <a:rPr lang="en-US" dirty="0" smtClean="0"/>
                  <a:t>Uncertainty may have a high impact on performance.</a:t>
                </a:r>
              </a:p>
              <a:p>
                <a:r>
                  <a:rPr lang="en-US" dirty="0" smtClean="0"/>
                  <a:t>If uncertainty is large, we should consider it during analysis and design in order to make better decisions. 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8750"/>
                <a:ext cx="8229600" cy="4639948"/>
              </a:xfrm>
              <a:blipFill rotWithShape="1">
                <a:blip r:embed="rId2"/>
                <a:stretch>
                  <a:fillRect l="-1481" t="-2756"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 in statics</a:t>
            </a:r>
          </a:p>
          <a:p>
            <a:r>
              <a:rPr lang="en-US" dirty="0" smtClean="0"/>
              <a:t>Why consider uncertainty</a:t>
            </a:r>
          </a:p>
          <a:p>
            <a:r>
              <a:rPr lang="en-US" dirty="0" smtClean="0"/>
              <a:t>Basics of uncertainty</a:t>
            </a:r>
          </a:p>
          <a:p>
            <a:r>
              <a:rPr lang="en-US" dirty="0" smtClean="0"/>
              <a:t>Uncertainty analysis in </a:t>
            </a:r>
            <a:r>
              <a:rPr lang="en-US" altLang="zh-CN" dirty="0" smtClean="0"/>
              <a:t>stat</a:t>
            </a:r>
            <a:r>
              <a:rPr lang="en-US" dirty="0" smtClean="0"/>
              <a:t>ics 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in Statics: An Example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2839"/>
                <a:ext cx="8229600" cy="447727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=6000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N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m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counterclockwise,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=350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=450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30°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1.5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45°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60°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60°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b="0" dirty="0" smtClean="0">
                  <a:latin typeface="Arial" panose="020B060402020202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663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.0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Everything is modeled perfectly.</a:t>
                </a: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reality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the lengths are all random.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It fluctuates around 663.0 N. 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How do we know the fluctuation?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2839"/>
                <a:ext cx="8229600" cy="4477270"/>
              </a:xfrm>
              <a:blipFill rotWithShape="1">
                <a:blip r:embed="rId2"/>
                <a:stretch>
                  <a:fillRect l="-815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395278" y="3831505"/>
            <a:ext cx="3776345" cy="2706315"/>
            <a:chOff x="5328483" y="4033874"/>
            <a:chExt cx="3776345" cy="2706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447866" y="5434580"/>
                  <a:ext cx="5169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/>
                          </a:rPr>
                          <m:t>3</m:t>
                        </m:r>
                        <m:r>
                          <a:rPr lang="en-US" sz="1200" b="0" i="1" smtClean="0">
                            <a:latin typeface="Cambria Math"/>
                          </a:rPr>
                          <m:t>0°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866" y="5434580"/>
                  <a:ext cx="516940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328483" y="4033874"/>
              <a:ext cx="3776345" cy="2706315"/>
              <a:chOff x="5328483" y="4033874"/>
              <a:chExt cx="3776345" cy="27063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328483" y="4033874"/>
                <a:ext cx="3776345" cy="2706315"/>
                <a:chOff x="5328483" y="4033874"/>
                <a:chExt cx="3776345" cy="270631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7528774" y="6370857"/>
                      <a:ext cx="5169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8774" y="6370857"/>
                      <a:ext cx="51694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7637296" y="4194366"/>
                      <a:ext cx="5169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0°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37296" y="4194366"/>
                      <a:ext cx="516940" cy="276999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" name="Canvas 1"/>
                <p:cNvGrpSpPr/>
                <p:nvPr/>
              </p:nvGrpSpPr>
              <p:grpSpPr>
                <a:xfrm>
                  <a:off x="5328483" y="4033874"/>
                  <a:ext cx="3776345" cy="2629551"/>
                  <a:chOff x="0" y="0"/>
                  <a:chExt cx="3776345" cy="2629551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0" y="0"/>
                    <a:ext cx="3776345" cy="2607945"/>
                  </a:xfrm>
                  <a:prstGeom prst="rect">
                    <a:avLst/>
                  </a:prstGeom>
                </p:spPr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439162" y="1737146"/>
                    <a:ext cx="79513" cy="477079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481604" y="1876421"/>
                    <a:ext cx="2280261" cy="198023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661661" y="644249"/>
                    <a:ext cx="186375" cy="1429168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1406951" y="2070856"/>
                    <a:ext cx="0" cy="18055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406951" y="1566707"/>
                    <a:ext cx="0" cy="306126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2848036" y="644249"/>
                    <a:ext cx="421501" cy="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2848036" y="2070896"/>
                    <a:ext cx="421501" cy="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199836" y="1593470"/>
                    <a:ext cx="207115" cy="282951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H="1">
                    <a:off x="2612199" y="2070774"/>
                    <a:ext cx="234874" cy="30970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2354075" y="334619"/>
                    <a:ext cx="307274" cy="309665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518675" y="2151031"/>
                    <a:ext cx="888276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headEnd type="arrow" w="sm" len="sm"/>
                    <a:tailEnd type="arrow" w="sm" len="sm"/>
                  </a:ln>
                  <a:effectLst/>
                </p:spPr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1406756" y="2150963"/>
                    <a:ext cx="1439922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headEnd type="arrow" w="sm" len="sm"/>
                    <a:tailEnd type="arrow" w="sm" len="sm"/>
                  </a:ln>
                  <a:effectLst/>
                </p:spPr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2984066" y="644250"/>
                    <a:ext cx="0" cy="142664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headEnd type="arrow" w="sm" len="sm"/>
                    <a:tailEnd type="arrow" w="sm" len="sm"/>
                  </a:ln>
                  <a:effectLst/>
                </p:spPr>
              </p:cxnSp>
              <p:sp>
                <p:nvSpPr>
                  <p:cNvPr id="26" name="Arc 25"/>
                  <p:cNvSpPr/>
                  <p:nvPr/>
                </p:nvSpPr>
                <p:spPr>
                  <a:xfrm rot="12448115" flipV="1">
                    <a:off x="1214388" y="1619702"/>
                    <a:ext cx="395934" cy="209507"/>
                  </a:xfrm>
                  <a:prstGeom prst="arc">
                    <a:avLst>
                      <a:gd name="adj1" fmla="val 17991628"/>
                      <a:gd name="adj2" fmla="val 0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>
                  <a:xfrm rot="12821744" flipV="1">
                    <a:off x="2398070" y="415014"/>
                    <a:ext cx="549278" cy="323724"/>
                  </a:xfrm>
                  <a:prstGeom prst="arc">
                    <a:avLst>
                      <a:gd name="adj1" fmla="val 18450586"/>
                      <a:gd name="adj2" fmla="val 3463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847641" y="2070830"/>
                    <a:ext cx="0" cy="30957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29" name="Oval 28"/>
                  <p:cNvSpPr/>
                  <p:nvPr/>
                </p:nvSpPr>
                <p:spPr>
                  <a:xfrm>
                    <a:off x="479329" y="1964161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661487" y="334630"/>
                    <a:ext cx="0" cy="306126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1" name="Arc 30"/>
                  <p:cNvSpPr/>
                  <p:nvPr/>
                </p:nvSpPr>
                <p:spPr>
                  <a:xfrm rot="2165678" flipV="1">
                    <a:off x="2495620" y="2074396"/>
                    <a:ext cx="395934" cy="209507"/>
                  </a:xfrm>
                  <a:prstGeom prst="arc">
                    <a:avLst>
                      <a:gd name="adj1" fmla="val 17991628"/>
                      <a:gd name="adj2" fmla="val 0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779" y="1762962"/>
                    <a:ext cx="314954" cy="3668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dirty="0">
                        <a:effectLst/>
                        <a:latin typeface="Times New Roman"/>
                        <a:ea typeface="SimSun"/>
                      </a:rPr>
                      <a:t>A</a:t>
                    </a:r>
                  </a:p>
                </p:txBody>
              </p:sp>
              <p:sp>
                <p:nvSpPr>
                  <p:cNvPr id="33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6342" y="1363109"/>
                    <a:ext cx="373327" cy="329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SimSun"/>
                      </a:rPr>
                      <a:t> </a:t>
                    </a:r>
                    <a:endParaRPr lang="en-US" sz="120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3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6070" y="160492"/>
                    <a:ext cx="373327" cy="329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SimSun"/>
                      </a:rPr>
                      <a:t> </a:t>
                    </a:r>
                    <a:endParaRPr lang="en-US" sz="120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3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4150" y="2147716"/>
                    <a:ext cx="581067" cy="2324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latin typeface="Times New Roman"/>
                        <a:ea typeface="SimSun"/>
                      </a:rPr>
                      <a:t>1.5 m</a:t>
                    </a:r>
                    <a:endParaRPr lang="en-US" sz="1200" dirty="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3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9072" y="2164033"/>
                    <a:ext cx="581067" cy="2324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latin typeface="Times New Roman"/>
                        <a:ea typeface="SimSun"/>
                      </a:rPr>
                      <a:t>3.5 m</a:t>
                    </a:r>
                    <a:endParaRPr lang="en-US" sz="1200" dirty="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3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0479" y="1262998"/>
                    <a:ext cx="581067" cy="2324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latin typeface="Times New Roman"/>
                        <a:ea typeface="SimSun"/>
                      </a:rPr>
                      <a:t>4 m</a:t>
                    </a:r>
                    <a:endParaRPr lang="en-US" sz="1200" dirty="0">
                      <a:effectLst/>
                      <a:latin typeface="Times New Roman"/>
                      <a:ea typeface="SimSun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761" y="2262704"/>
                        <a:ext cx="456052" cy="3668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effectLst/>
                                      <a:latin typeface="Cambria Math" panose="02040503050406030204" pitchFamily="18" charset="0"/>
                                      <a:ea typeface="SimSun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/>
                                      <a:ea typeface="SimSun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effectLst/>
                                      <a:latin typeface="Cambria Math"/>
                                      <a:ea typeface="SimSun"/>
                                    </a:rPr>
                                    <m:t>𝐴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effectLst/>
                          <a:latin typeface="Times New Roman"/>
                          <a:ea typeface="SimSu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Text Box 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506761" y="2262704"/>
                        <a:ext cx="456052" cy="366847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6183893" y="5324009"/>
                      <a:ext cx="5169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83893" y="5324009"/>
                      <a:ext cx="516940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7898968" y="6327820"/>
                      <a:ext cx="4676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5°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98968" y="6327820"/>
                      <a:ext cx="467666" cy="276999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7283451" y="4091538"/>
                      <a:ext cx="5169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83451" y="4091538"/>
                      <a:ext cx="516940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" name="Arc 3"/>
              <p:cNvSpPr/>
              <p:nvPr/>
            </p:nvSpPr>
            <p:spPr>
              <a:xfrm rot="13644369">
                <a:off x="5734235" y="5625750"/>
                <a:ext cx="685337" cy="836547"/>
              </a:xfrm>
              <a:prstGeom prst="arc">
                <a:avLst>
                  <a:gd name="adj1" fmla="val 15425932"/>
                  <a:gd name="adj2" fmla="val 21361613"/>
                </a:avLst>
              </a:prstGeom>
              <a:ln w="28575">
                <a:solidFill>
                  <a:schemeClr val="tx1"/>
                </a:solidFill>
                <a:head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 Does Uncertainty Come From?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Manufacturing Imprecision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Dimensions of a structure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Material properties</a:t>
            </a:r>
          </a:p>
          <a:p>
            <a:r>
              <a:rPr lang="en-US" sz="2800" dirty="0" smtClean="0"/>
              <a:t>Environment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Loading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Temperature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Different user conditions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Wind, snow,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Consider Uncertainty?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know the true solution</a:t>
            </a:r>
          </a:p>
          <a:p>
            <a:r>
              <a:rPr lang="en-US" dirty="0" smtClean="0"/>
              <a:t>We know the effect of uncertainty</a:t>
            </a:r>
          </a:p>
          <a:p>
            <a:r>
              <a:rPr lang="en-US" dirty="0" smtClean="0"/>
              <a:t>We can make more reliability decisions</a:t>
            </a:r>
          </a:p>
          <a:p>
            <a:r>
              <a:rPr lang="en-US" dirty="0" smtClean="0"/>
              <a:t>We can predict the chance of failure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If we consider uncertainties in the above example, we can design better cost-effective beams with sufficient reliability against failures with respect to strength, stiffness, etc.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Uncertainty?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 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ten times, we get samples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X=(345.1,340.4,336.6,342.8,356.3,363.5, 351.9,349.3,342.4,355.7) N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How do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the samples?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345.1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340.4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…+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342.4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355.7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348.4</m:t>
                        </m:r>
                        <m:r>
                          <a:rPr lang="en-US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e>
                    </m:nary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(We can use excel)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3030" r="-1037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5395278" y="3831505"/>
            <a:ext cx="3776345" cy="2706315"/>
            <a:chOff x="5328483" y="4033874"/>
            <a:chExt cx="3776345" cy="2706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447866" y="5434580"/>
                  <a:ext cx="5169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/>
                          </a:rPr>
                          <m:t>3</m:t>
                        </m:r>
                        <m:r>
                          <a:rPr lang="en-US" sz="1200" b="0" i="1" smtClean="0">
                            <a:latin typeface="Cambria Math"/>
                          </a:rPr>
                          <m:t>0°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866" y="5434580"/>
                  <a:ext cx="516940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5328483" y="4033874"/>
              <a:ext cx="3776345" cy="2706315"/>
              <a:chOff x="5328483" y="4033874"/>
              <a:chExt cx="3776345" cy="270631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328483" y="4033874"/>
                <a:ext cx="3776345" cy="2706315"/>
                <a:chOff x="5328483" y="4033874"/>
                <a:chExt cx="3776345" cy="270631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7528774" y="6370857"/>
                      <a:ext cx="5169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8774" y="6370857"/>
                      <a:ext cx="51694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7637296" y="4194366"/>
                      <a:ext cx="5169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0°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37296" y="4194366"/>
                      <a:ext cx="516940" cy="276999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5" name="Canvas 1"/>
                <p:cNvGrpSpPr/>
                <p:nvPr/>
              </p:nvGrpSpPr>
              <p:grpSpPr>
                <a:xfrm>
                  <a:off x="5328483" y="4033874"/>
                  <a:ext cx="3776345" cy="2629551"/>
                  <a:chOff x="0" y="0"/>
                  <a:chExt cx="3776345" cy="2629551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0" y="0"/>
                    <a:ext cx="3776345" cy="2607945"/>
                  </a:xfrm>
                  <a:prstGeom prst="rect">
                    <a:avLst/>
                  </a:prstGeom>
                </p:spPr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439162" y="1737146"/>
                    <a:ext cx="79513" cy="477079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481604" y="1876421"/>
                    <a:ext cx="2280261" cy="198023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661661" y="644249"/>
                    <a:ext cx="186375" cy="1429168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406951" y="2070856"/>
                    <a:ext cx="0" cy="18055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406951" y="1566707"/>
                    <a:ext cx="0" cy="306126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V="1">
                    <a:off x="2848036" y="644249"/>
                    <a:ext cx="421501" cy="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2848036" y="2070896"/>
                    <a:ext cx="421501" cy="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Straight Arrow Connector 56"/>
                  <p:cNvCxnSpPr/>
                  <p:nvPr/>
                </p:nvCxnSpPr>
                <p:spPr>
                  <a:xfrm>
                    <a:off x="1199836" y="1593470"/>
                    <a:ext cx="207115" cy="282951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58" name="Straight Arrow Connector 57"/>
                  <p:cNvCxnSpPr/>
                  <p:nvPr/>
                </p:nvCxnSpPr>
                <p:spPr>
                  <a:xfrm flipH="1">
                    <a:off x="2612199" y="2070774"/>
                    <a:ext cx="234874" cy="30970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59" name="Straight Arrow Connector 58"/>
                  <p:cNvCxnSpPr/>
                  <p:nvPr/>
                </p:nvCxnSpPr>
                <p:spPr>
                  <a:xfrm>
                    <a:off x="2354075" y="334619"/>
                    <a:ext cx="307274" cy="309665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518675" y="2151031"/>
                    <a:ext cx="888276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headEnd type="arrow" w="sm" len="sm"/>
                    <a:tailEnd type="arrow" w="sm" len="sm"/>
                  </a:ln>
                  <a:effectLst/>
                </p:spPr>
              </p:cxnSp>
              <p:cxnSp>
                <p:nvCxnSpPr>
                  <p:cNvPr id="61" name="Straight Arrow Connector 60"/>
                  <p:cNvCxnSpPr/>
                  <p:nvPr/>
                </p:nvCxnSpPr>
                <p:spPr>
                  <a:xfrm>
                    <a:off x="1406756" y="2150963"/>
                    <a:ext cx="1439922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headEnd type="arrow" w="sm" len="sm"/>
                    <a:tailEnd type="arrow" w="sm" len="sm"/>
                  </a:ln>
                  <a:effectLst/>
                </p:spPr>
              </p:cxnSp>
              <p:cxnSp>
                <p:nvCxnSpPr>
                  <p:cNvPr id="62" name="Straight Arrow Connector 61"/>
                  <p:cNvCxnSpPr/>
                  <p:nvPr/>
                </p:nvCxnSpPr>
                <p:spPr>
                  <a:xfrm>
                    <a:off x="2984066" y="644250"/>
                    <a:ext cx="0" cy="142664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headEnd type="arrow" w="sm" len="sm"/>
                    <a:tailEnd type="arrow" w="sm" len="sm"/>
                  </a:ln>
                  <a:effectLst/>
                </p:spPr>
              </p:cxnSp>
              <p:sp>
                <p:nvSpPr>
                  <p:cNvPr id="63" name="Arc 62"/>
                  <p:cNvSpPr/>
                  <p:nvPr/>
                </p:nvSpPr>
                <p:spPr>
                  <a:xfrm rot="12448115" flipV="1">
                    <a:off x="1214388" y="1619702"/>
                    <a:ext cx="395934" cy="209507"/>
                  </a:xfrm>
                  <a:prstGeom prst="arc">
                    <a:avLst>
                      <a:gd name="adj1" fmla="val 17991628"/>
                      <a:gd name="adj2" fmla="val 0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Arc 63"/>
                  <p:cNvSpPr/>
                  <p:nvPr/>
                </p:nvSpPr>
                <p:spPr>
                  <a:xfrm rot="12821744" flipV="1">
                    <a:off x="2398070" y="415014"/>
                    <a:ext cx="549278" cy="323724"/>
                  </a:xfrm>
                  <a:prstGeom prst="arc">
                    <a:avLst>
                      <a:gd name="adj1" fmla="val 18450586"/>
                      <a:gd name="adj2" fmla="val 3463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2847641" y="2070830"/>
                    <a:ext cx="0" cy="30957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66" name="Oval 65"/>
                  <p:cNvSpPr/>
                  <p:nvPr/>
                </p:nvSpPr>
                <p:spPr>
                  <a:xfrm>
                    <a:off x="479329" y="1964161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661487" y="334630"/>
                    <a:ext cx="0" cy="306126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68" name="Arc 67"/>
                  <p:cNvSpPr/>
                  <p:nvPr/>
                </p:nvSpPr>
                <p:spPr>
                  <a:xfrm rot="2165678" flipV="1">
                    <a:off x="2495620" y="2074396"/>
                    <a:ext cx="395934" cy="209507"/>
                  </a:xfrm>
                  <a:prstGeom prst="arc">
                    <a:avLst>
                      <a:gd name="adj1" fmla="val 17991628"/>
                      <a:gd name="adj2" fmla="val 0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779" y="1762962"/>
                    <a:ext cx="314954" cy="3668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dirty="0">
                        <a:effectLst/>
                        <a:latin typeface="Times New Roman"/>
                        <a:ea typeface="SimSun"/>
                      </a:rPr>
                      <a:t>A</a:t>
                    </a:r>
                  </a:p>
                </p:txBody>
              </p:sp>
              <p:sp>
                <p:nvSpPr>
                  <p:cNvPr id="7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6342" y="1363109"/>
                    <a:ext cx="373327" cy="329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SimSun"/>
                      </a:rPr>
                      <a:t> </a:t>
                    </a:r>
                    <a:endParaRPr lang="en-US" sz="120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7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6070" y="160492"/>
                    <a:ext cx="373327" cy="329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Times New Roman"/>
                        <a:ea typeface="SimSun"/>
                      </a:rPr>
                      <a:t> </a:t>
                    </a:r>
                    <a:endParaRPr lang="en-US" sz="120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72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4150" y="2147716"/>
                    <a:ext cx="581067" cy="2324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latin typeface="Times New Roman"/>
                        <a:ea typeface="SimSun"/>
                      </a:rPr>
                      <a:t>1.5 m</a:t>
                    </a:r>
                    <a:endParaRPr lang="en-US" sz="1200" dirty="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73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9072" y="2164033"/>
                    <a:ext cx="581067" cy="2324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latin typeface="Times New Roman"/>
                        <a:ea typeface="SimSun"/>
                      </a:rPr>
                      <a:t>3.5 m</a:t>
                    </a:r>
                    <a:endParaRPr lang="en-US" sz="1200" dirty="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74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0479" y="1262998"/>
                    <a:ext cx="581067" cy="2324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latin typeface="Times New Roman"/>
                        <a:ea typeface="SimSun"/>
                      </a:rPr>
                      <a:t>4 m</a:t>
                    </a:r>
                    <a:endParaRPr lang="en-US" sz="1200" dirty="0">
                      <a:effectLst/>
                      <a:latin typeface="Times New Roman"/>
                      <a:ea typeface="SimSun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761" y="2262704"/>
                        <a:ext cx="456052" cy="3668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effectLst/>
                                      <a:latin typeface="Cambria Math" panose="02040503050406030204" pitchFamily="18" charset="0"/>
                                      <a:ea typeface="SimSun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/>
                                      <a:ea typeface="SimSun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effectLst/>
                                      <a:latin typeface="Cambria Math"/>
                                      <a:ea typeface="SimSun"/>
                                    </a:rPr>
                                    <m:t>𝐴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effectLst/>
                          <a:latin typeface="Times New Roman"/>
                          <a:ea typeface="SimSu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 Box 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506761" y="2262704"/>
                        <a:ext cx="456052" cy="366847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6183893" y="5324009"/>
                      <a:ext cx="5169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83893" y="5324009"/>
                      <a:ext cx="516940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7898968" y="6327820"/>
                      <a:ext cx="4676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5°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98968" y="6327820"/>
                      <a:ext cx="467666" cy="276999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283451" y="4091538"/>
                      <a:ext cx="5169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83451" y="4091538"/>
                      <a:ext cx="516940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" name="Arc 41"/>
              <p:cNvSpPr/>
              <p:nvPr/>
            </p:nvSpPr>
            <p:spPr>
              <a:xfrm rot="13644369">
                <a:off x="5734235" y="5625750"/>
                <a:ext cx="685337" cy="836547"/>
              </a:xfrm>
              <a:prstGeom prst="arc">
                <a:avLst>
                  <a:gd name="adj1" fmla="val 15425932"/>
                  <a:gd name="adj2" fmla="val 21361613"/>
                </a:avLst>
              </a:prstGeom>
              <a:ln w="28575">
                <a:solidFill>
                  <a:schemeClr val="tx1"/>
                </a:solidFill>
                <a:head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Do We Measure the Dispersion (Uncertainty)?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634" y="1847892"/>
                <a:ext cx="8720487" cy="422080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=(345.1,340.4,336.6,342.8,356.3,363.5,351.9,349.3,342.4,355.7) </m:t>
                    </m:r>
                    <m:r>
                      <m:rPr>
                        <m:nor/>
                      </m:rPr>
                      <a: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the deviation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could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)=0</m:t>
                        </m:r>
                      </m:e>
                    </m:nary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avoid 0, we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sz="20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have the same unit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make the estimate unbiased, we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 use</a:t>
                </a:r>
              </a:p>
              <a:p>
                <a:pPr marL="400050" lvl="1" indent="0">
                  <a:buNone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standard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deviation: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 i="1" dirty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Now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8.42 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sz="2000" i="1">
                        <a:latin typeface="Cambria Math"/>
                        <a:ea typeface="Cambria Math"/>
                      </a:rPr>
                      <m:t>=34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4 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(We can use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Excel)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634" y="1847892"/>
                <a:ext cx="8720487" cy="4220806"/>
              </a:xfrm>
              <a:blipFill rotWithShape="1">
                <a:blip r:embed="rId2"/>
                <a:stretch>
                  <a:fillRect l="-559" t="-866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About Standard Deviation (</a:t>
            </a:r>
            <a:r>
              <a:rPr lang="en-US" sz="3600" dirty="0" err="1" smtClean="0"/>
              <a:t>std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It indicates how data spread around the average</a:t>
            </a:r>
          </a:p>
          <a:p>
            <a:r>
              <a:rPr lang="en-US" sz="2900" dirty="0" smtClean="0"/>
              <a:t>It is always non-negative</a:t>
            </a:r>
          </a:p>
          <a:p>
            <a:r>
              <a:rPr lang="en-US" sz="2900" dirty="0" smtClean="0"/>
              <a:t>High </a:t>
            </a:r>
            <a:r>
              <a:rPr lang="en-US" sz="2900" dirty="0" err="1" smtClean="0"/>
              <a:t>std</a:t>
            </a:r>
            <a:r>
              <a:rPr lang="en-US" sz="2900" dirty="0" smtClean="0"/>
              <a:t> means</a:t>
            </a:r>
          </a:p>
          <a:p>
            <a:pPr lvl="1"/>
            <a:r>
              <a:rPr lang="en-US" sz="2900" dirty="0" smtClean="0"/>
              <a:t>High dispersion</a:t>
            </a:r>
          </a:p>
          <a:p>
            <a:pPr lvl="1"/>
            <a:r>
              <a:rPr lang="en-US" sz="2900" dirty="0" smtClean="0"/>
              <a:t>High uncertainty</a:t>
            </a:r>
          </a:p>
          <a:p>
            <a:pPr lvl="1"/>
            <a:r>
              <a:rPr lang="en-US" sz="2900" dirty="0" smtClean="0"/>
              <a:t>High risk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814" y="1494403"/>
            <a:ext cx="5224423" cy="764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more samples, we can draw a histogram.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1814" y="2525013"/>
                <a:ext cx="5224422" cy="12117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the vertical axis is the frequency and the number of samples is infinity, we get a probability density function (PDF)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𝑓</m:t>
                    </m:r>
                    <m:r>
                      <a:rPr lang="en-US" sz="2700" b="0" i="1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r>
                      <a:rPr lang="en-US" sz="27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4" y="2525013"/>
                <a:ext cx="5224422" cy="1211786"/>
              </a:xfrm>
              <a:prstGeom prst="rect">
                <a:avLst/>
              </a:prstGeom>
              <a:blipFill rotWithShape="1">
                <a:blip r:embed="rId2"/>
                <a:stretch>
                  <a:fillRect l="-1984" t="-4020" b="-90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71814" y="4552464"/>
                <a:ext cx="5224423" cy="1258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𝑎</m:t>
                    </m:r>
                    <m:r>
                      <a:rPr lang="en-US" sz="27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700" b="0" i="1" smtClean="0">
                        <a:latin typeface="Cambria Math"/>
                      </a:rPr>
                      <m:t>𝑋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7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𝑎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700" i="1">
                            <a:latin typeface="Cambria Math"/>
                          </a:rPr>
                          <m:t>𝑋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7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7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4" y="4552464"/>
                <a:ext cx="5224423" cy="1258888"/>
              </a:xfrm>
              <a:prstGeom prst="rect">
                <a:avLst/>
              </a:prstGeom>
              <a:blipFill rotWithShape="1">
                <a:blip r:embed="rId3"/>
                <a:stretch>
                  <a:fillRect l="-1984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4" y="1130656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48" y="3680743"/>
            <a:ext cx="2840812" cy="21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484</Words>
  <Application>Microsoft Office PowerPoint</Application>
  <PresentationFormat>On-screen Show (4:3)</PresentationFormat>
  <Paragraphs>240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宋体</vt:lpstr>
      <vt:lpstr>Arial</vt:lpstr>
      <vt:lpstr>Calibri</vt:lpstr>
      <vt:lpstr>Cambria Math</vt:lpstr>
      <vt:lpstr>Courier New</vt:lpstr>
      <vt:lpstr>Symbol</vt:lpstr>
      <vt:lpstr>Times New Roman</vt:lpstr>
      <vt:lpstr>Office Theme</vt:lpstr>
      <vt:lpstr>Equation</vt:lpstr>
      <vt:lpstr>PowerPoint Presentation</vt:lpstr>
      <vt:lpstr>Outline</vt:lpstr>
      <vt:lpstr>Uncertainty in Statics: An Example </vt:lpstr>
      <vt:lpstr>Where Does Uncertainty Come From?</vt:lpstr>
      <vt:lpstr>Why Consider Uncertainty?</vt:lpstr>
      <vt:lpstr>How Do We Model Uncertainty?</vt:lpstr>
      <vt:lpstr>How Do We Measure the Dispersion (Uncertainty)?</vt:lpstr>
      <vt:lpstr>More About Standard Deviation (std)</vt:lpstr>
      <vt:lpstr>Probability Distribution</vt:lpstr>
      <vt:lpstr>Normal Distribution</vt:lpstr>
      <vt:lpstr>How to Calculate F(x)?</vt:lpstr>
      <vt:lpstr>Example 1</vt:lpstr>
      <vt:lpstr>Solution: Use Excel</vt:lpstr>
      <vt:lpstr>More Equations</vt:lpstr>
      <vt:lpstr>Example 2</vt:lpstr>
      <vt:lpstr>Example cont.</vt:lpstr>
      <vt:lpstr>If Consider Uncertainty</vt:lpstr>
      <vt:lpstr>PowerPoint Presentation</vt:lpstr>
      <vt:lpstr>Conclusions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Du, Xiaoping</cp:lastModifiedBy>
  <cp:revision>157</cp:revision>
  <cp:lastPrinted>2014-06-27T20:03:34Z</cp:lastPrinted>
  <dcterms:created xsi:type="dcterms:W3CDTF">2011-01-20T20:51:22Z</dcterms:created>
  <dcterms:modified xsi:type="dcterms:W3CDTF">2014-10-10T19:02:01Z</dcterms:modified>
  <cp:contentStatus/>
</cp:coreProperties>
</file>